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8"/>
  </p:notesMasterIdLst>
  <p:handoutMasterIdLst>
    <p:handoutMasterId r:id="rId19"/>
  </p:handoutMasterIdLst>
  <p:sldIdLst>
    <p:sldId id="256" r:id="rId2"/>
    <p:sldId id="267" r:id="rId3"/>
    <p:sldId id="268" r:id="rId4"/>
    <p:sldId id="257" r:id="rId5"/>
    <p:sldId id="263" r:id="rId6"/>
    <p:sldId id="261" r:id="rId7"/>
    <p:sldId id="262" r:id="rId8"/>
    <p:sldId id="258" r:id="rId9"/>
    <p:sldId id="260" r:id="rId10"/>
    <p:sldId id="269" r:id="rId11"/>
    <p:sldId id="270" r:id="rId12"/>
    <p:sldId id="271" r:id="rId13"/>
    <p:sldId id="272" r:id="rId14"/>
    <p:sldId id="273" r:id="rId15"/>
    <p:sldId id="274" r:id="rId16"/>
    <p:sldId id="275" r:id="rId17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1280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188" y="-9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99F67E0-7C86-4126-AAC7-2825E5D65E09}" type="datetimeFigureOut">
              <a:rPr lang="en-US" smtClean="0"/>
              <a:t>5/5/2017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B63EE43-F840-4F1F-9951-786544ACE3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8526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0938" y="0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249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anose="020B0604020202020204" pitchFamily="34" charset="0"/>
              </a:defRPr>
            </a:lvl1pPr>
          </a:lstStyle>
          <a:p>
            <a:endParaRPr lang="en-US" alt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0938" y="8829967"/>
            <a:ext cx="30378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anose="020B0604020202020204" pitchFamily="34" charset="0"/>
              </a:defRPr>
            </a:lvl1pPr>
          </a:lstStyle>
          <a:p>
            <a:fld id="{65AAE909-E650-4E24-A831-6FA16F27A33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706166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3AAA2BB-6065-430D-AD18-0C1F7B2C6699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1259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59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 don’t really want to make this about </a:t>
            </a:r>
            <a:r>
              <a:rPr lang="en-US" altLang="en-US" i="1"/>
              <a:t>The Shack</a:t>
            </a:r>
            <a:r>
              <a:rPr lang="en-US" altLang="en-US"/>
              <a:t>.  I loathed the book, but more because I hated the way it was written than because I hated the theology.  There were definitely theological </a:t>
            </a:r>
            <a:r>
              <a:rPr lang="en-US" altLang="en-US" i="1"/>
              <a:t>problems</a:t>
            </a:r>
            <a:r>
              <a:rPr lang="en-US" altLang="en-US"/>
              <a:t> with it – but it wasn’t just disastrous.  I just thought it would be a useful way to get into this difficult topic.</a:t>
            </a:r>
          </a:p>
          <a:p>
            <a:endParaRPr lang="en-US" altLang="en-US"/>
          </a:p>
          <a:p>
            <a:r>
              <a:rPr lang="en-US" altLang="en-US"/>
              <a:t>My students’ reaction</a:t>
            </a:r>
          </a:p>
          <a:p>
            <a:r>
              <a:rPr lang="en-US" altLang="en-US"/>
              <a:t>YouTube search – lots of really unfair criticisms</a:t>
            </a:r>
          </a:p>
          <a:p>
            <a:endParaRPr lang="en-US" altLang="en-US"/>
          </a:p>
          <a:p>
            <a:r>
              <a:rPr lang="en-US" altLang="en-US"/>
              <a:t>People are really upset about the universalism</a:t>
            </a:r>
          </a:p>
        </p:txBody>
      </p:sp>
    </p:spTree>
    <p:extLst>
      <p:ext uri="{BB962C8B-B14F-4D97-AF65-F5344CB8AC3E}">
        <p14:creationId xmlns:p14="http://schemas.microsoft.com/office/powerpoint/2010/main" val="14424871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A457F95-C818-47DB-A6CE-041341D0A7E6}" type="slidenum">
              <a:rPr lang="en-US" altLang="en-US"/>
              <a:pPr/>
              <a:t>8</a:t>
            </a:fld>
            <a:endParaRPr lang="en-US" altLang="en-US"/>
          </a:p>
        </p:txBody>
      </p:sp>
      <p:sp>
        <p:nvSpPr>
          <p:cNvPr id="1280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80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Patripassianism – or something more subtle and orthodox?</a:t>
            </a:r>
          </a:p>
        </p:txBody>
      </p:sp>
    </p:spTree>
    <p:extLst>
      <p:ext uri="{BB962C8B-B14F-4D97-AF65-F5344CB8AC3E}">
        <p14:creationId xmlns:p14="http://schemas.microsoft.com/office/powerpoint/2010/main" val="1487708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85800"/>
            <a:ext cx="7772400" cy="2127250"/>
          </a:xfrm>
        </p:spPr>
        <p:txBody>
          <a:bodyPr/>
          <a:lstStyle>
            <a:lvl1pPr algn="ctr">
              <a:defRPr sz="5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270250"/>
            <a:ext cx="6400800" cy="22098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0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111620" name="Rectangle 4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1621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111622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2F54032D-0CDB-4A82-8798-11C68928BAFC}" type="slidenum">
              <a:rPr lang="en-US" altLang="en-US"/>
              <a:pPr/>
              <a:t>‹#›</a:t>
            </a:fld>
            <a:endParaRPr lang="en-US" altLang="en-US"/>
          </a:p>
        </p:txBody>
      </p:sp>
      <p:grpSp>
        <p:nvGrpSpPr>
          <p:cNvPr id="111623" name="Group 7"/>
          <p:cNvGrpSpPr>
            <a:grpSpLocks/>
          </p:cNvGrpSpPr>
          <p:nvPr/>
        </p:nvGrpSpPr>
        <p:grpSpPr bwMode="auto">
          <a:xfrm>
            <a:off x="228600" y="2889250"/>
            <a:ext cx="8610600" cy="201613"/>
            <a:chOff x="144" y="1680"/>
            <a:chExt cx="5424" cy="144"/>
          </a:xfrm>
        </p:grpSpPr>
        <p:sp>
          <p:nvSpPr>
            <p:cNvPr id="111624" name="Rectangle 8"/>
            <p:cNvSpPr>
              <a:spLocks noChangeArrowheads="1"/>
            </p:cNvSpPr>
            <p:nvPr userDrawn="1"/>
          </p:nvSpPr>
          <p:spPr bwMode="auto">
            <a:xfrm>
              <a:off x="144" y="1680"/>
              <a:ext cx="1808" cy="144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5" name="Rectangle 9"/>
            <p:cNvSpPr>
              <a:spLocks noChangeArrowheads="1"/>
            </p:cNvSpPr>
            <p:nvPr userDrawn="1"/>
          </p:nvSpPr>
          <p:spPr bwMode="auto">
            <a:xfrm>
              <a:off x="1952" y="1680"/>
              <a:ext cx="1808" cy="144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1626" name="Rectangle 10"/>
            <p:cNvSpPr>
              <a:spLocks noChangeArrowheads="1"/>
            </p:cNvSpPr>
            <p:nvPr userDrawn="1"/>
          </p:nvSpPr>
          <p:spPr bwMode="auto">
            <a:xfrm>
              <a:off x="3760" y="1680"/>
              <a:ext cx="1808" cy="144"/>
            </a:xfrm>
            <a:prstGeom prst="rect">
              <a:avLst/>
            </a:prstGeom>
            <a:solidFill>
              <a:schemeClr val="tx2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EEB4C4-8CB3-4582-9A7E-7726B03D4D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79715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E5CFE8-49C7-43B9-A2D2-E1FC6087D17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70121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15259C-586A-447D-8A5B-BFE7E6ADB12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403320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6FCD0E-E8A1-439C-92BA-C2E9A182D2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82292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3B50C8-8214-4339-B58B-3D4F065224F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95838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2FDBF8-7D71-4CF2-B19E-19B36F8777C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658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F5DC51-AB95-4A28-B929-09756EB625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982128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8543B6-6AFF-41BB-8114-CCD588F107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7351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F144A9-30CE-49B6-ABF4-E3FC14BF6A9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17842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A3CF9E-EA1F-490B-A59B-16F66E55AC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20675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5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105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105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/>
            </a:lvl1pPr>
          </a:lstStyle>
          <a:p>
            <a:endParaRPr lang="en-US" altLang="en-US"/>
          </a:p>
        </p:txBody>
      </p:sp>
      <p:sp>
        <p:nvSpPr>
          <p:cNvPr id="1105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fld id="{4CD54203-38CC-4858-8DBF-7E6DD67607D3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0599" name="Rectangle 7"/>
          <p:cNvSpPr>
            <a:spLocks noChangeArrowheads="1"/>
          </p:cNvSpPr>
          <p:nvPr/>
        </p:nvSpPr>
        <p:spPr bwMode="auto">
          <a:xfrm>
            <a:off x="0" y="0"/>
            <a:ext cx="228600" cy="2286000"/>
          </a:xfrm>
          <a:prstGeom prst="rect">
            <a:avLst/>
          </a:prstGeom>
          <a:solidFill>
            <a:schemeClr val="bg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10600" name="Line 8"/>
          <p:cNvSpPr>
            <a:spLocks noChangeShapeType="1"/>
          </p:cNvSpPr>
          <p:nvPr/>
        </p:nvSpPr>
        <p:spPr bwMode="auto">
          <a:xfrm>
            <a:off x="457200" y="1447800"/>
            <a:ext cx="8077200" cy="0"/>
          </a:xfrm>
          <a:prstGeom prst="line">
            <a:avLst/>
          </a:prstGeom>
          <a:noFill/>
          <a:ln w="19050">
            <a:solidFill>
              <a:schemeClr val="tx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0601" name="Rectangle 9"/>
          <p:cNvSpPr>
            <a:spLocks noChangeArrowheads="1"/>
          </p:cNvSpPr>
          <p:nvPr/>
        </p:nvSpPr>
        <p:spPr bwMode="auto">
          <a:xfrm>
            <a:off x="0" y="2286000"/>
            <a:ext cx="228600" cy="228600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  <p:sp>
        <p:nvSpPr>
          <p:cNvPr id="110602" name="Rectangle 10"/>
          <p:cNvSpPr>
            <a:spLocks noChangeArrowheads="1"/>
          </p:cNvSpPr>
          <p:nvPr/>
        </p:nvSpPr>
        <p:spPr bwMode="auto">
          <a:xfrm>
            <a:off x="0" y="4572000"/>
            <a:ext cx="228600" cy="2286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 eaLnBrk="1" hangingPunct="1"/>
            <a:endParaRPr lang="en-US" altLang="en-US" sz="2400">
              <a:latin typeface="Times New Roman" panose="02020603050405020304" pitchFamily="18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Garamond" panose="02020404030301010803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anose="05000000000000000000" pitchFamily="2" charset="2"/>
        <a:buChar char="p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75000"/>
        <a:buFont typeface="Wingdings" panose="05000000000000000000" pitchFamily="2" charset="2"/>
        <a:buChar char="n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anose="05000000000000000000" pitchFamily="2" charset="2"/>
        <a:buChar char="p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anose="05000000000000000000" pitchFamily="2" charset="2"/>
        <a:buChar char="§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Heresy!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Part Two</a:t>
            </a:r>
          </a:p>
          <a:p>
            <a:r>
              <a:rPr lang="en-US" altLang="en-US" dirty="0" smtClean="0"/>
              <a:t>Heresies </a:t>
            </a:r>
            <a:r>
              <a:rPr lang="en-US" altLang="en-US" dirty="0"/>
              <a:t>about the Trinity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Cathedral Church of St Peter</a:t>
            </a:r>
            <a:endParaRPr lang="en-US" altLang="en-US" dirty="0"/>
          </a:p>
          <a:p>
            <a:r>
              <a:rPr lang="en-US" altLang="en-US" smtClean="0"/>
              <a:t>23 </a:t>
            </a:r>
            <a:r>
              <a:rPr lang="en-US" altLang="en-US" dirty="0" smtClean="0"/>
              <a:t>March 2017</a:t>
            </a:r>
            <a:endParaRPr lang="en-US" alt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Arianism</a:t>
            </a:r>
          </a:p>
        </p:txBody>
      </p:sp>
      <p:sp>
        <p:nvSpPr>
          <p:cNvPr id="163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Arius of Alexandria (c. 270-336)</a:t>
            </a:r>
          </a:p>
          <a:p>
            <a:r>
              <a:rPr lang="en-US" altLang="en-US"/>
              <a:t>“There was a time when he was not.”</a:t>
            </a:r>
          </a:p>
          <a:p>
            <a:r>
              <a:rPr lang="en-US" altLang="en-US"/>
              <a:t>The Son is a created being.</a:t>
            </a:r>
          </a:p>
          <a:p>
            <a:r>
              <a:rPr lang="en-US" altLang="en-US"/>
              <a:t>The Son and the Father do not have the same essence (</a:t>
            </a:r>
            <a:r>
              <a:rPr lang="en-US" altLang="en-US" i="1"/>
              <a:t>ousia</a:t>
            </a:r>
            <a:r>
              <a:rPr lang="en-US" altLang="en-US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529207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4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was Arianism all about?</a:t>
            </a:r>
          </a:p>
        </p:txBody>
      </p:sp>
      <p:sp>
        <p:nvSpPr>
          <p:cNvPr id="164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One view: It was an intrusion of Greek philosophy into Christian thinking.</a:t>
            </a:r>
          </a:p>
          <a:p>
            <a:r>
              <a:rPr lang="en-US" altLang="en-US"/>
              <a:t>Arius makes a sharp separation between God and creatures.</a:t>
            </a:r>
          </a:p>
          <a:p>
            <a:r>
              <a:rPr lang="en-US" altLang="en-US"/>
              <a:t>As part of this, he emphasizes that God is completely beyond our understanding – apophatic theology.</a:t>
            </a:r>
          </a:p>
          <a:p>
            <a:r>
              <a:rPr lang="en-US" altLang="en-US"/>
              <a:t>Another view: Arius was trying to preserve Christianity from making itself culturally irrelevant.</a:t>
            </a:r>
          </a:p>
        </p:txBody>
      </p:sp>
    </p:spTree>
    <p:extLst>
      <p:ext uri="{BB962C8B-B14F-4D97-AF65-F5344CB8AC3E}">
        <p14:creationId xmlns:p14="http://schemas.microsoft.com/office/powerpoint/2010/main" val="16459942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8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8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was Arianism all about?</a:t>
            </a:r>
          </a:p>
        </p:txBody>
      </p:sp>
      <p:sp>
        <p:nvSpPr>
          <p:cNvPr id="165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A third view: Arius was defending strict monotheism.</a:t>
            </a:r>
          </a:p>
          <a:p>
            <a:r>
              <a:rPr lang="en-US" altLang="en-US"/>
              <a:t>Rowan Williams: “Those who have insisted that the Arian controversy is essentially about hermeneutics are right. . . .  It is not </a:t>
            </a:r>
            <a:r>
              <a:rPr lang="en-US" altLang="en-US" i="1"/>
              <a:t>primarily</a:t>
            </a:r>
            <a:r>
              <a:rPr lang="en-US" altLang="en-US"/>
              <a:t> a disagreement about the god of the philosophers </a:t>
            </a:r>
            <a:r>
              <a:rPr lang="en-US" altLang="en-US" i="1"/>
              <a:t>versus</a:t>
            </a:r>
            <a:r>
              <a:rPr lang="en-US" altLang="en-US"/>
              <a:t> the God of Abraham, Isaac and Jacob (this is a tension as sharply felt in Catholic as in heterodox writers).”</a:t>
            </a:r>
          </a:p>
        </p:txBody>
      </p:sp>
    </p:spTree>
    <p:extLst>
      <p:ext uri="{BB962C8B-B14F-4D97-AF65-F5344CB8AC3E}">
        <p14:creationId xmlns:p14="http://schemas.microsoft.com/office/powerpoint/2010/main" val="211410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89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5891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futility of proof-texting</a:t>
            </a:r>
          </a:p>
        </p:txBody>
      </p:sp>
      <p:sp>
        <p:nvSpPr>
          <p:cNvPr id="166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600200"/>
            <a:ext cx="8686800" cy="4530725"/>
          </a:xfrm>
        </p:spPr>
        <p:txBody>
          <a:bodyPr/>
          <a:lstStyle/>
          <a:p>
            <a:r>
              <a:rPr lang="en-US" altLang="en-US"/>
              <a:t>Proverbs 8:22 – “The Lord created me at the beginning of his work, the first of his acts of old.”</a:t>
            </a:r>
          </a:p>
          <a:p>
            <a:r>
              <a:rPr lang="en-US" altLang="en-US"/>
              <a:t>Psalm 45:7-8 – “You love righteousness and hate iniquity.  Therefore God, your God, has anointed you with the oil of gladness above your fellows.”</a:t>
            </a:r>
          </a:p>
          <a:p>
            <a:r>
              <a:rPr lang="en-US" altLang="en-US"/>
              <a:t>Romans 8:29 – “For those whom he fore-knew he also predestined to be conformed to the image of his Son, in order that he might be the first-born among many brethren.”</a:t>
            </a:r>
          </a:p>
        </p:txBody>
      </p:sp>
    </p:spTree>
    <p:extLst>
      <p:ext uri="{BB962C8B-B14F-4D97-AF65-F5344CB8AC3E}">
        <p14:creationId xmlns:p14="http://schemas.microsoft.com/office/powerpoint/2010/main" val="406102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6915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Enter Athanasius</a:t>
            </a:r>
          </a:p>
        </p:txBody>
      </p:sp>
      <p:sp>
        <p:nvSpPr>
          <p:cNvPr id="167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971800" y="1600200"/>
            <a:ext cx="5715000" cy="4530725"/>
          </a:xfrm>
        </p:spPr>
        <p:txBody>
          <a:bodyPr/>
          <a:lstStyle/>
          <a:p>
            <a:r>
              <a:rPr lang="en-US" altLang="en-US"/>
              <a:t>Athanasius of Alexandria (c. 296-373)</a:t>
            </a:r>
          </a:p>
          <a:p>
            <a:r>
              <a:rPr lang="en-US" altLang="en-US"/>
              <a:t>Athanasius argued that by going wrong about the </a:t>
            </a:r>
            <a:r>
              <a:rPr lang="en-US" altLang="en-US" i="1"/>
              <a:t>person</a:t>
            </a:r>
            <a:r>
              <a:rPr lang="en-US" altLang="en-US"/>
              <a:t> of Christ, Arius also went wrong about the </a:t>
            </a:r>
            <a:r>
              <a:rPr lang="en-US" altLang="en-US" i="1"/>
              <a:t>work</a:t>
            </a:r>
            <a:r>
              <a:rPr lang="en-US" altLang="en-US"/>
              <a:t> of Christ.</a:t>
            </a:r>
          </a:p>
          <a:p>
            <a:r>
              <a:rPr lang="en-US" altLang="en-US"/>
              <a:t>He also argued that Arius made Christian practice incoherent.</a:t>
            </a:r>
          </a:p>
        </p:txBody>
      </p:sp>
      <p:pic>
        <p:nvPicPr>
          <p:cNvPr id="167940" name="Picture 4" descr="Athanasiu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81200"/>
            <a:ext cx="2540000" cy="3416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53884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793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Time for a Council</a:t>
            </a:r>
          </a:p>
        </p:txBody>
      </p:sp>
      <p:sp>
        <p:nvSpPr>
          <p:cNvPr id="168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Constantine summoned all the bishops of the Church to Nicaea for a council in 325.</a:t>
            </a:r>
          </a:p>
          <a:p>
            <a:r>
              <a:rPr lang="en-US" altLang="en-US"/>
              <a:t>250 bishops (of about 1800) attended.</a:t>
            </a:r>
          </a:p>
          <a:p>
            <a:r>
              <a:rPr lang="en-US" altLang="en-US"/>
              <a:t>In the end, only two bishops sided with Arius.</a:t>
            </a:r>
          </a:p>
          <a:p>
            <a:r>
              <a:rPr lang="en-US" altLang="en-US"/>
              <a:t>The Council authorized a Creed that would explicitly repudiate the ideas of Arius.  But what should it say?</a:t>
            </a:r>
          </a:p>
          <a:p>
            <a:r>
              <a:rPr lang="en-US" altLang="en-US" i="1"/>
              <a:t>Homoiousios</a:t>
            </a:r>
            <a:r>
              <a:rPr lang="en-US" altLang="en-US"/>
              <a:t> or </a:t>
            </a:r>
            <a:r>
              <a:rPr lang="en-US" altLang="en-US" i="1"/>
              <a:t>homoousios</a:t>
            </a:r>
            <a:r>
              <a:rPr lang="en-US" altLang="en-US"/>
              <a:t>?</a:t>
            </a:r>
            <a:endParaRPr lang="en-US" altLang="en-US" i="1"/>
          </a:p>
        </p:txBody>
      </p:sp>
    </p:spTree>
    <p:extLst>
      <p:ext uri="{BB962C8B-B14F-4D97-AF65-F5344CB8AC3E}">
        <p14:creationId xmlns:p14="http://schemas.microsoft.com/office/powerpoint/2010/main" val="18012425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896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en-US" dirty="0" smtClean="0"/>
              <a:t>Heresy!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en-US" dirty="0" smtClean="0"/>
              <a:t>Part Two</a:t>
            </a:r>
          </a:p>
          <a:p>
            <a:r>
              <a:rPr lang="en-US" altLang="en-US" dirty="0" smtClean="0"/>
              <a:t>Heresies </a:t>
            </a:r>
            <a:r>
              <a:rPr lang="en-US" altLang="en-US" dirty="0"/>
              <a:t>about the Trinity</a:t>
            </a:r>
          </a:p>
          <a:p>
            <a:endParaRPr lang="en-US" altLang="en-US" dirty="0" smtClean="0"/>
          </a:p>
          <a:p>
            <a:r>
              <a:rPr lang="en-US" altLang="en-US" dirty="0" smtClean="0"/>
              <a:t>Cathedral Church of St Peter</a:t>
            </a:r>
            <a:endParaRPr lang="en-US" altLang="en-US" dirty="0"/>
          </a:p>
          <a:p>
            <a:r>
              <a:rPr lang="en-US" altLang="en-US" dirty="0" smtClean="0"/>
              <a:t>23 March 2017</a:t>
            </a:r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70495442"/>
      </p:ext>
    </p:extLst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86000" y="0"/>
            <a:ext cx="457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3308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Octavia Spencer</a:t>
            </a:r>
            <a:endParaRPr lang="en-US" dirty="0"/>
          </a:p>
        </p:txBody>
      </p:sp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286" r="23286"/>
          <a:stretch>
            <a:fillRect/>
          </a:stretch>
        </p:blipFill>
        <p:spPr>
          <a:xfrm>
            <a:off x="4038600" y="1028249"/>
            <a:ext cx="4629150" cy="4873625"/>
          </a:xfr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z="1800" dirty="0"/>
              <a:t>After seeing “The Shack”—after enduring, that is, its 132 minutes of blissed-out New Age religiosity—I’ve become a believer. I believe there is no role Octavia Spencer can’t play with convincing feeling and an impeccably straight face. </a:t>
            </a:r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-- Joe Morgenstern, </a:t>
            </a:r>
            <a:r>
              <a:rPr lang="en-US" sz="1800" i="1" dirty="0" smtClean="0"/>
              <a:t>The Wall Street Journal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574199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i="1"/>
              <a:t>The Shack</a:t>
            </a:r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I want to use </a:t>
            </a:r>
            <a:r>
              <a:rPr lang="en-US" altLang="en-US" i="1"/>
              <a:t>The Shack</a:t>
            </a:r>
            <a:r>
              <a:rPr lang="en-US" altLang="en-US"/>
              <a:t> as a way of starting out with something concrete before we get into the abstract theology.</a:t>
            </a:r>
          </a:p>
          <a:p>
            <a:r>
              <a:rPr lang="en-US" altLang="en-US"/>
              <a:t>A brief description of the book</a:t>
            </a:r>
          </a:p>
          <a:p>
            <a:r>
              <a:rPr lang="en-US" altLang="en-US"/>
              <a:t>My own reaction – and that of my students</a:t>
            </a:r>
          </a:p>
          <a:p>
            <a:r>
              <a:rPr lang="en-US" altLang="en-US"/>
              <a:t>A lot of unfair (or unimaginative) criticisms</a:t>
            </a:r>
          </a:p>
          <a:p>
            <a:r>
              <a:rPr lang="en-US" altLang="en-US"/>
              <a:t>The author at least </a:t>
            </a:r>
            <a:r>
              <a:rPr lang="en-US" altLang="en-US" i="1"/>
              <a:t>intends</a:t>
            </a:r>
            <a:r>
              <a:rPr lang="en-US" altLang="en-US"/>
              <a:t> to remain true to Trinitarian orthodoxy.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907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is Trinitarian orthodoxy?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There is a handy statement of the boundaries of Trinitarian doctrine in the first half of the </a:t>
            </a:r>
            <a:r>
              <a:rPr lang="en-US" altLang="en-US" i="1"/>
              <a:t>Quicunque vult</a:t>
            </a:r>
            <a:r>
              <a:rPr lang="en-US" altLang="en-US"/>
              <a:t> (BCP 864-865).</a:t>
            </a:r>
          </a:p>
          <a:p>
            <a:r>
              <a:rPr lang="en-US" altLang="en-US"/>
              <a:t>I’m going to focus on two phrases:</a:t>
            </a:r>
          </a:p>
          <a:p>
            <a:pPr lvl="1"/>
            <a:r>
              <a:rPr lang="en-US" altLang="en-US"/>
              <a:t>“neither confounding the Persons, nor dividing the Substance”</a:t>
            </a:r>
          </a:p>
          <a:p>
            <a:pPr lvl="1"/>
            <a:r>
              <a:rPr lang="en-US" altLang="en-US"/>
              <a:t>“in this Trinity none is afore, or after other”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“Neither confounding the Persons,</a:t>
            </a:r>
            <a:br>
              <a:rPr lang="en-US" altLang="en-US"/>
            </a:br>
            <a:r>
              <a:rPr lang="en-US" altLang="en-US"/>
              <a:t>nor dividing the Substance”</a:t>
            </a:r>
          </a:p>
        </p:txBody>
      </p:sp>
      <p:sp>
        <p:nvSpPr>
          <p:cNvPr id="132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heresy of confounding the Persons is called “modalism” or “Sabellianism.”</a:t>
            </a:r>
          </a:p>
          <a:p>
            <a:r>
              <a:rPr lang="en-US" altLang="en-US"/>
              <a:t>Modalism is really, really common.</a:t>
            </a:r>
          </a:p>
          <a:p>
            <a:r>
              <a:rPr lang="en-US" altLang="en-US"/>
              <a:t>“Patripassianism” is a form (or consequence) of modalism.</a:t>
            </a:r>
          </a:p>
          <a:p>
            <a:r>
              <a:rPr lang="en-US" altLang="en-US"/>
              <a:t>The heresy of dividing the substance is called “tritheism.”</a:t>
            </a:r>
          </a:p>
          <a:p>
            <a:r>
              <a:rPr lang="en-US" altLang="en-US"/>
              <a:t>“Popular ideas about the Trinity, in intention orthodox, often tend to be tritheistic in expression.”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0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2099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“None is afore, or after other” 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The Persons of the Trinity are in every respect equal.</a:t>
            </a:r>
          </a:p>
          <a:p>
            <a:r>
              <a:rPr lang="en-US" altLang="en-US"/>
              <a:t>The denial of the equality of the persons is the heresy of “subordinationism.”</a:t>
            </a:r>
          </a:p>
          <a:p>
            <a:r>
              <a:rPr lang="en-US" altLang="en-US"/>
              <a:t>Subordinationism concerning the Son: Arianism</a:t>
            </a:r>
          </a:p>
          <a:p>
            <a:r>
              <a:rPr lang="en-US" altLang="en-US"/>
              <a:t>Subordinationism concerning the Holy Spirit: the Pneumatomachoi</a:t>
            </a:r>
          </a:p>
          <a:p>
            <a:r>
              <a:rPr lang="en-US" altLang="en-US"/>
              <a:t>In both cases, the heretics could (and did) appeal to Scripture.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Dueling quotations</a:t>
            </a:r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/>
              <a:t>Papa: “We are not three gods, and we are not talking about one god with three attitudes, like a man who is a husband, father, and worker. I am one God and I am three persons, and each of the three is fully and entirely the one.”</a:t>
            </a:r>
          </a:p>
          <a:p>
            <a:r>
              <a:rPr lang="en-US" altLang="en-US" dirty="0"/>
              <a:t>“Mack noticed the scars in [Papa’s] wrists, like those he now assumed Jesus also had on his</a:t>
            </a:r>
            <a:r>
              <a:rPr lang="en-US" altLang="en-US" dirty="0" smtClean="0"/>
              <a:t>.” – </a:t>
            </a:r>
            <a:r>
              <a:rPr lang="en-US" altLang="en-US" dirty="0" err="1" smtClean="0"/>
              <a:t>Patripassianism</a:t>
            </a:r>
            <a:r>
              <a:rPr lang="en-US" altLang="en-US" dirty="0" smtClean="0"/>
              <a:t> or </a:t>
            </a:r>
            <a:r>
              <a:rPr lang="en-US" altLang="en-US" i="1" dirty="0" err="1" smtClean="0"/>
              <a:t>perichoresis</a:t>
            </a:r>
            <a:r>
              <a:rPr lang="en-US" altLang="en-US" dirty="0" smtClean="0"/>
              <a:t>?</a:t>
            </a:r>
            <a:endParaRPr lang="en-US" altLang="en-US" dirty="0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9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6979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Rublev’s icon of the Trinity (c. 1410)</a:t>
            </a:r>
          </a:p>
        </p:txBody>
      </p:sp>
      <p:pic>
        <p:nvPicPr>
          <p:cNvPr id="130053" name="Picture 5" descr="Rublev Trinit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1473200"/>
            <a:ext cx="4314825" cy="538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vel">
  <a:themeElements>
    <a:clrScheme name="Level 8">
      <a:dk1>
        <a:srgbClr val="000000"/>
      </a:dk1>
      <a:lt1>
        <a:srgbClr val="FFFFFF"/>
      </a:lt1>
      <a:dk2>
        <a:srgbClr val="999900"/>
      </a:dk2>
      <a:lt2>
        <a:srgbClr val="666600"/>
      </a:lt2>
      <a:accent1>
        <a:srgbClr val="99CC00"/>
      </a:accent1>
      <a:accent2>
        <a:srgbClr val="CCCC66"/>
      </a:accent2>
      <a:accent3>
        <a:srgbClr val="FFFFFF"/>
      </a:accent3>
      <a:accent4>
        <a:srgbClr val="000000"/>
      </a:accent4>
      <a:accent5>
        <a:srgbClr val="CAE2AA"/>
      </a:accent5>
      <a:accent6>
        <a:srgbClr val="B9B95C"/>
      </a:accent6>
      <a:hlink>
        <a:srgbClr val="FFCC00"/>
      </a:hlink>
      <a:folHlink>
        <a:srgbClr val="CC9900"/>
      </a:folHlink>
    </a:clrScheme>
    <a:fontScheme name="Level">
      <a:majorFont>
        <a:latin typeface="Garamond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anose="020B0604030504040204" pitchFamily="34" charset="0"/>
          </a:defRPr>
        </a:defPPr>
      </a:lstStyle>
    </a:lnDef>
  </a:objectDefaults>
  <a:extraClrSchemeLst>
    <a:extraClrScheme>
      <a:clrScheme name="Level 1">
        <a:dk1>
          <a:srgbClr val="006699"/>
        </a:dk1>
        <a:lt1>
          <a:srgbClr val="FFFFFF"/>
        </a:lt1>
        <a:dk2>
          <a:srgbClr val="000000"/>
        </a:dk2>
        <a:lt2>
          <a:srgbClr val="99FF99"/>
        </a:lt2>
        <a:accent1>
          <a:srgbClr val="00CC99"/>
        </a:accent1>
        <a:accent2>
          <a:srgbClr val="009999"/>
        </a:accent2>
        <a:accent3>
          <a:srgbClr val="AAAAAA"/>
        </a:accent3>
        <a:accent4>
          <a:srgbClr val="DADADA"/>
        </a:accent4>
        <a:accent5>
          <a:srgbClr val="AAE2CA"/>
        </a:accent5>
        <a:accent6>
          <a:srgbClr val="008A8A"/>
        </a:accent6>
        <a:hlink>
          <a:srgbClr val="0066FF"/>
        </a:hlink>
        <a:folHlink>
          <a:srgbClr val="989CB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2">
        <a:dk1>
          <a:srgbClr val="808000"/>
        </a:dk1>
        <a:lt1>
          <a:srgbClr val="FFFFFF"/>
        </a:lt1>
        <a:dk2>
          <a:srgbClr val="5C271E"/>
        </a:dk2>
        <a:lt2>
          <a:srgbClr val="FFDD89"/>
        </a:lt2>
        <a:accent1>
          <a:srgbClr val="CC6600"/>
        </a:accent1>
        <a:accent2>
          <a:srgbClr val="CC9900"/>
        </a:accent2>
        <a:accent3>
          <a:srgbClr val="B5ACAB"/>
        </a:accent3>
        <a:accent4>
          <a:srgbClr val="DADADA"/>
        </a:accent4>
        <a:accent5>
          <a:srgbClr val="E2B8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3">
        <a:dk1>
          <a:srgbClr val="763B00"/>
        </a:dk1>
        <a:lt1>
          <a:srgbClr val="FFFFFF"/>
        </a:lt1>
        <a:dk2>
          <a:srgbClr val="330000"/>
        </a:dk2>
        <a:lt2>
          <a:srgbClr val="CC9900"/>
        </a:lt2>
        <a:accent1>
          <a:srgbClr val="FFCC00"/>
        </a:accent1>
        <a:accent2>
          <a:srgbClr val="CC3300"/>
        </a:accent2>
        <a:accent3>
          <a:srgbClr val="ADAAAA"/>
        </a:accent3>
        <a:accent4>
          <a:srgbClr val="DADADA"/>
        </a:accent4>
        <a:accent5>
          <a:srgbClr val="FFE2AA"/>
        </a:accent5>
        <a:accent6>
          <a:srgbClr val="B92D00"/>
        </a:accent6>
        <a:hlink>
          <a:srgbClr val="666699"/>
        </a:hlink>
        <a:folHlink>
          <a:srgbClr val="9999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4">
        <a:dk1>
          <a:srgbClr val="6D3696"/>
        </a:dk1>
        <a:lt1>
          <a:srgbClr val="FFFFFF"/>
        </a:lt1>
        <a:dk2>
          <a:srgbClr val="51255D"/>
        </a:dk2>
        <a:lt2>
          <a:srgbClr val="FFFFCC"/>
        </a:lt2>
        <a:accent1>
          <a:srgbClr val="666699"/>
        </a:accent1>
        <a:accent2>
          <a:srgbClr val="800080"/>
        </a:accent2>
        <a:accent3>
          <a:srgbClr val="B3ACB6"/>
        </a:accent3>
        <a:accent4>
          <a:srgbClr val="DADADA"/>
        </a:accent4>
        <a:accent5>
          <a:srgbClr val="B8B8CA"/>
        </a:accent5>
        <a:accent6>
          <a:srgbClr val="730073"/>
        </a:accent6>
        <a:hlink>
          <a:srgbClr val="CCCC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5">
        <a:dk1>
          <a:srgbClr val="CC6600"/>
        </a:dk1>
        <a:lt1>
          <a:srgbClr val="FFFFFF"/>
        </a:lt1>
        <a:dk2>
          <a:srgbClr val="4A553B"/>
        </a:dk2>
        <a:lt2>
          <a:srgbClr val="FFBF1F"/>
        </a:lt2>
        <a:accent1>
          <a:srgbClr val="FFCC00"/>
        </a:accent1>
        <a:accent2>
          <a:srgbClr val="CC9900"/>
        </a:accent2>
        <a:accent3>
          <a:srgbClr val="B1B4AF"/>
        </a:accent3>
        <a:accent4>
          <a:srgbClr val="DADADA"/>
        </a:accent4>
        <a:accent5>
          <a:srgbClr val="FFE2AA"/>
        </a:accent5>
        <a:accent6>
          <a:srgbClr val="B98A00"/>
        </a:accent6>
        <a:hlink>
          <a:srgbClr val="669900"/>
        </a:hlink>
        <a:folHlink>
          <a:srgbClr val="A3A27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Level 6">
        <a:dk1>
          <a:srgbClr val="000000"/>
        </a:dk1>
        <a:lt1>
          <a:srgbClr val="FFFFFF"/>
        </a:lt1>
        <a:dk2>
          <a:srgbClr val="666699"/>
        </a:dk2>
        <a:lt2>
          <a:srgbClr val="FFCC00"/>
        </a:lt2>
        <a:accent1>
          <a:srgbClr val="FF9900"/>
        </a:accent1>
        <a:accent2>
          <a:srgbClr val="FF0000"/>
        </a:accent2>
        <a:accent3>
          <a:srgbClr val="FFFFFF"/>
        </a:accent3>
        <a:accent4>
          <a:srgbClr val="000000"/>
        </a:accent4>
        <a:accent5>
          <a:srgbClr val="FFCAAA"/>
        </a:accent5>
        <a:accent6>
          <a:srgbClr val="E70000"/>
        </a:accent6>
        <a:hlink>
          <a:srgbClr val="666699"/>
        </a:hlink>
        <a:folHlink>
          <a:srgbClr val="9999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7">
        <a:dk1>
          <a:srgbClr val="000000"/>
        </a:dk1>
        <a:lt1>
          <a:srgbClr val="FFFFFF"/>
        </a:lt1>
        <a:dk2>
          <a:srgbClr val="CC3300"/>
        </a:dk2>
        <a:lt2>
          <a:srgbClr val="66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CC9900"/>
        </a:hlink>
        <a:folHlink>
          <a:srgbClr val="9966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Level 8">
        <a:dk1>
          <a:srgbClr val="000000"/>
        </a:dk1>
        <a:lt1>
          <a:srgbClr val="FFFFFF"/>
        </a:lt1>
        <a:dk2>
          <a:srgbClr val="999900"/>
        </a:dk2>
        <a:lt2>
          <a:srgbClr val="666600"/>
        </a:lt2>
        <a:accent1>
          <a:srgbClr val="99CC00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CAE2AA"/>
        </a:accent5>
        <a:accent6>
          <a:srgbClr val="B9B95C"/>
        </a:accent6>
        <a:hlink>
          <a:srgbClr val="FFCC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Level</Template>
  <TotalTime>7005</TotalTime>
  <Words>893</Words>
  <Application>Microsoft Office PowerPoint</Application>
  <PresentationFormat>On-screen Show (4:3)</PresentationFormat>
  <Paragraphs>79</Paragraphs>
  <Slides>16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Garamond</vt:lpstr>
      <vt:lpstr>Times New Roman</vt:lpstr>
      <vt:lpstr>Verdana</vt:lpstr>
      <vt:lpstr>Wingdings</vt:lpstr>
      <vt:lpstr>Level</vt:lpstr>
      <vt:lpstr>Heresy!</vt:lpstr>
      <vt:lpstr>PowerPoint Presentation</vt:lpstr>
      <vt:lpstr>Octavia Spencer</vt:lpstr>
      <vt:lpstr>The Shack</vt:lpstr>
      <vt:lpstr>What is Trinitarian orthodoxy?</vt:lpstr>
      <vt:lpstr>“Neither confounding the Persons, nor dividing the Substance”</vt:lpstr>
      <vt:lpstr>“None is afore, or after other” </vt:lpstr>
      <vt:lpstr>Dueling quotations</vt:lpstr>
      <vt:lpstr>Rublev’s icon of the Trinity (c. 1410)</vt:lpstr>
      <vt:lpstr>Arianism</vt:lpstr>
      <vt:lpstr>What was Arianism all about?</vt:lpstr>
      <vt:lpstr>What was Arianism all about?</vt:lpstr>
      <vt:lpstr>The futility of proof-texting</vt:lpstr>
      <vt:lpstr>Enter Athanasius</vt:lpstr>
      <vt:lpstr>Time for a Council</vt:lpstr>
      <vt:lpstr>Heresy!</vt:lpstr>
    </vt:vector>
  </TitlesOfParts>
  <Company>HOME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Heresies</dc:title>
  <dc:creator>User</dc:creator>
  <cp:lastModifiedBy>Thomas Williams</cp:lastModifiedBy>
  <cp:revision>93</cp:revision>
  <cp:lastPrinted>2017-03-23T15:39:13Z</cp:lastPrinted>
  <dcterms:created xsi:type="dcterms:W3CDTF">2010-10-09T22:34:35Z</dcterms:created>
  <dcterms:modified xsi:type="dcterms:W3CDTF">2017-05-05T11:36:34Z</dcterms:modified>
</cp:coreProperties>
</file>